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a1fc6ea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a1fc6ea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d36ab9231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d36ab9231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a1fc6ea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a1fc6ea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180f0c3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180f0c3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d36ab923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d36ab923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d36ab9231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d36ab9231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796dc732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796dc73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a1fc6ea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a1fc6ea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algo de classification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d36ab9231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d36ab9231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c21a0ac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c21a0ac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d36ab9231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d36ab9231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Spearman's rank correlation coefficient (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ρ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 measure of monotonic correlation between two variables, and is therefore better in catching nonlinear monotonic correlations than Pearson's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It's value lies between -1 and +1, -1 indicating total negative monotonic correlation, 0 indicating no monotonic correlation and 1 indicating total positive monotonic correlation.</a:t>
            </a:r>
            <a:endParaRPr sz="10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calculate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ρ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two variables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one divides the covariance of the rank variables of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f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the product of their standard deviations.</a:t>
            </a:r>
            <a:endParaRPr sz="10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d36ab9231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d36ab9231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santepubliquefrance.fr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42775" y="4677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300">
                <a:latin typeface="Roboto"/>
                <a:ea typeface="Roboto"/>
                <a:cs typeface="Roboto"/>
                <a:sym typeface="Roboto"/>
              </a:rPr>
              <a:t>Concevez une application au service de la santé publique</a:t>
            </a:r>
            <a:endParaRPr b="0" sz="21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42775" y="42821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Roboto"/>
                <a:ea typeface="Roboto"/>
                <a:cs typeface="Roboto"/>
                <a:sym typeface="Roboto"/>
              </a:rPr>
              <a:t>Data &amp; Analytics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Roboto"/>
                <a:ea typeface="Roboto"/>
                <a:cs typeface="Roboto"/>
                <a:sym typeface="Roboto"/>
              </a:rPr>
              <a:t>Eric Blanvillain - 16-11-2021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type="title"/>
          </p:nvPr>
        </p:nvSpPr>
        <p:spPr>
          <a:xfrm>
            <a:off x="1303800" y="446175"/>
            <a:ext cx="703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modèles de prédiction possibles ?</a:t>
            </a:r>
            <a:endParaRPr/>
          </a:p>
        </p:txBody>
      </p:sp>
      <p:grpSp>
        <p:nvGrpSpPr>
          <p:cNvPr id="388" name="Google Shape;388;p22"/>
          <p:cNvGrpSpPr/>
          <p:nvPr/>
        </p:nvGrpSpPr>
        <p:grpSpPr>
          <a:xfrm>
            <a:off x="713532" y="1300256"/>
            <a:ext cx="2614112" cy="1723081"/>
            <a:chOff x="1218400" y="1368300"/>
            <a:chExt cx="2352725" cy="1416425"/>
          </a:xfrm>
        </p:grpSpPr>
        <p:pic>
          <p:nvPicPr>
            <p:cNvPr id="389" name="Google Shape;38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8400" y="1368300"/>
              <a:ext cx="2352725" cy="141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22"/>
            <p:cNvSpPr/>
            <p:nvPr/>
          </p:nvSpPr>
          <p:spPr>
            <a:xfrm>
              <a:off x="2211975" y="2576200"/>
              <a:ext cx="346500" cy="11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2"/>
          <p:cNvGrpSpPr/>
          <p:nvPr/>
        </p:nvGrpSpPr>
        <p:grpSpPr>
          <a:xfrm>
            <a:off x="5398285" y="1255174"/>
            <a:ext cx="2210502" cy="1654928"/>
            <a:chOff x="1294672" y="3265374"/>
            <a:chExt cx="2210502" cy="1654928"/>
          </a:xfrm>
        </p:grpSpPr>
        <p:pic>
          <p:nvPicPr>
            <p:cNvPr id="392" name="Google Shape;39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4672" y="3745976"/>
              <a:ext cx="2210500" cy="1174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4675" y="3265374"/>
              <a:ext cx="2210500" cy="643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22"/>
          <p:cNvGrpSpPr/>
          <p:nvPr/>
        </p:nvGrpSpPr>
        <p:grpSpPr>
          <a:xfrm>
            <a:off x="5162975" y="2865683"/>
            <a:ext cx="2528360" cy="2029673"/>
            <a:chOff x="6102900" y="2680136"/>
            <a:chExt cx="2350650" cy="2215075"/>
          </a:xfrm>
        </p:grpSpPr>
        <p:pic>
          <p:nvPicPr>
            <p:cNvPr id="395" name="Google Shape;39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02900" y="3384575"/>
              <a:ext cx="2350649" cy="151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2900" y="2680136"/>
              <a:ext cx="2350650" cy="78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7" name="Google Shape;397;p22"/>
          <p:cNvCxnSpPr/>
          <p:nvPr/>
        </p:nvCxnSpPr>
        <p:spPr>
          <a:xfrm>
            <a:off x="3403845" y="2161796"/>
            <a:ext cx="1833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2"/>
          <p:cNvSpPr txBox="1"/>
          <p:nvPr/>
        </p:nvSpPr>
        <p:spPr>
          <a:xfrm>
            <a:off x="3405450" y="1856700"/>
            <a:ext cx="19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unito"/>
                <a:ea typeface="Nunito"/>
                <a:cs typeface="Nunito"/>
                <a:sym typeface="Nunito"/>
              </a:rPr>
              <a:t>arbres de </a:t>
            </a:r>
            <a:r>
              <a:rPr lang="fr" sz="1100">
                <a:latin typeface="Nunito"/>
                <a:ea typeface="Nunito"/>
                <a:cs typeface="Nunito"/>
                <a:sym typeface="Nunito"/>
              </a:rPr>
              <a:t>décisions</a:t>
            </a:r>
            <a:r>
              <a:rPr lang="fr" sz="1100">
                <a:latin typeface="Nunito"/>
                <a:ea typeface="Nunito"/>
                <a:cs typeface="Nunito"/>
                <a:sym typeface="Nunito"/>
              </a:rPr>
              <a:t> boostés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3557850" y="3837900"/>
            <a:ext cx="17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unito"/>
                <a:ea typeface="Nunito"/>
                <a:cs typeface="Nunito"/>
                <a:sym typeface="Nunito"/>
              </a:rPr>
              <a:t>réseaux de neurones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0" name="Google Shape;400;p22"/>
          <p:cNvCxnSpPr/>
          <p:nvPr/>
        </p:nvCxnSpPr>
        <p:spPr>
          <a:xfrm>
            <a:off x="3480045" y="4142996"/>
            <a:ext cx="1833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1" name="Google Shape;401;p22"/>
          <p:cNvGrpSpPr/>
          <p:nvPr/>
        </p:nvGrpSpPr>
        <p:grpSpPr>
          <a:xfrm>
            <a:off x="713532" y="3281456"/>
            <a:ext cx="2614112" cy="1723081"/>
            <a:chOff x="1218400" y="1368300"/>
            <a:chExt cx="2352725" cy="1416425"/>
          </a:xfrm>
        </p:grpSpPr>
        <p:pic>
          <p:nvPicPr>
            <p:cNvPr id="402" name="Google Shape;40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8400" y="1368300"/>
              <a:ext cx="2352725" cy="141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2"/>
            <p:cNvSpPr/>
            <p:nvPr/>
          </p:nvSpPr>
          <p:spPr>
            <a:xfrm>
              <a:off x="2211975" y="2576200"/>
              <a:ext cx="346500" cy="11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/>
          <p:nvPr>
            <p:ph type="title"/>
          </p:nvPr>
        </p:nvSpPr>
        <p:spPr>
          <a:xfrm>
            <a:off x="1303800" y="293775"/>
            <a:ext cx="7570800" cy="1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Est-ce que le machine learning est performant pour prédire </a:t>
            </a:r>
            <a:r>
              <a:rPr lang="fr"/>
              <a:t>l'éco</a:t>
            </a:r>
            <a:r>
              <a:rPr lang="fr"/>
              <a:t>-score à partir de l’information disponible au consommateur ?</a:t>
            </a:r>
            <a:endParaRPr/>
          </a:p>
        </p:txBody>
      </p:sp>
      <p:sp>
        <p:nvSpPr>
          <p:cNvPr id="409" name="Google Shape;409;p23"/>
          <p:cNvSpPr txBox="1"/>
          <p:nvPr/>
        </p:nvSpPr>
        <p:spPr>
          <a:xfrm>
            <a:off x="3082600" y="4288275"/>
            <a:ext cx="3202200" cy="7389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fr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MSE</a:t>
            </a:r>
            <a:endParaRPr sz="1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Best Validation Score = </a:t>
            </a:r>
            <a:r>
              <a:rPr lang="fr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11.50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Score Baseline = </a:t>
            </a:r>
            <a:r>
              <a:rPr lang="fr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16.61</a:t>
            </a:r>
            <a:endParaRPr sz="1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1597875"/>
            <a:ext cx="36385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3"/>
          <p:cNvSpPr txBox="1"/>
          <p:nvPr/>
        </p:nvSpPr>
        <p:spPr>
          <a:xfrm>
            <a:off x="1989075" y="15714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Roboto"/>
                <a:ea typeface="Roboto"/>
                <a:cs typeface="Roboto"/>
                <a:sym typeface="Roboto"/>
              </a:rPr>
              <a:t>Etude des corrélations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Roboto"/>
                <a:ea typeface="Roboto"/>
                <a:cs typeface="Roboto"/>
                <a:sym typeface="Roboto"/>
              </a:rPr>
              <a:t>Dataset du test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2" name="Google Shape;412;p23"/>
          <p:cNvGrpSpPr/>
          <p:nvPr/>
        </p:nvGrpSpPr>
        <p:grpSpPr>
          <a:xfrm>
            <a:off x="669274" y="4012700"/>
            <a:ext cx="2582146" cy="938900"/>
            <a:chOff x="669272" y="4012700"/>
            <a:chExt cx="2133300" cy="938900"/>
          </a:xfrm>
        </p:grpSpPr>
        <p:sp>
          <p:nvSpPr>
            <p:cNvPr id="413" name="Google Shape;413;p23"/>
            <p:cNvSpPr txBox="1"/>
            <p:nvPr/>
          </p:nvSpPr>
          <p:spPr>
            <a:xfrm>
              <a:off x="669272" y="4012700"/>
              <a:ext cx="213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ctr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+"/>
              </a:pPr>
              <a:r>
                <a:rPr lang="fr" sz="1100">
                  <a:latin typeface="Roboto"/>
                  <a:ea typeface="Roboto"/>
                  <a:cs typeface="Roboto"/>
                  <a:sym typeface="Roboto"/>
                </a:rPr>
                <a:t>“main_</a:t>
              </a:r>
              <a:r>
                <a:rPr lang="fr" sz="1100">
                  <a:latin typeface="Roboto"/>
                  <a:ea typeface="Roboto"/>
                  <a:cs typeface="Roboto"/>
                  <a:sym typeface="Roboto"/>
                </a:rPr>
                <a:t>categories” (reduced)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23"/>
            <p:cNvSpPr txBox="1"/>
            <p:nvPr/>
          </p:nvSpPr>
          <p:spPr>
            <a:xfrm>
              <a:off x="830707" y="4258900"/>
              <a:ext cx="1731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oboto"/>
                  <a:ea typeface="Roboto"/>
                  <a:cs typeface="Roboto"/>
                  <a:sym typeface="Roboto"/>
                </a:rPr>
                <a:t>-&gt; Forte corrélation :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oboto"/>
                  <a:ea typeface="Roboto"/>
                  <a:cs typeface="Roboto"/>
                  <a:sym typeface="Roboto"/>
                </a:rPr>
                <a:t>passage du BVS de 17 à 11.50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oboto"/>
                  <a:ea typeface="Roboto"/>
                  <a:cs typeface="Roboto"/>
                  <a:sym typeface="Roboto"/>
                </a:rPr>
                <a:t>et du SB de 34 à 16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15" name="Google Shape;4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987950"/>
            <a:ext cx="4305301" cy="19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aller plus loin</a:t>
            </a:r>
            <a:endParaRPr/>
          </a:p>
        </p:txBody>
      </p:sp>
      <p:grpSp>
        <p:nvGrpSpPr>
          <p:cNvPr id="421" name="Google Shape;421;p24"/>
          <p:cNvGrpSpPr/>
          <p:nvPr/>
        </p:nvGrpSpPr>
        <p:grpSpPr>
          <a:xfrm>
            <a:off x="1206740" y="1185267"/>
            <a:ext cx="4663328" cy="2675855"/>
            <a:chOff x="1130575" y="1185225"/>
            <a:chExt cx="6397760" cy="3874121"/>
          </a:xfrm>
        </p:grpSpPr>
        <p:pic>
          <p:nvPicPr>
            <p:cNvPr id="422" name="Google Shape;42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9200" y="1818521"/>
              <a:ext cx="6309135" cy="3240825"/>
            </a:xfrm>
            <a:prstGeom prst="rect">
              <a:avLst/>
            </a:prstGeom>
            <a:noFill/>
            <a:ln cap="flat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23" name="Google Shape;423;p24"/>
            <p:cNvSpPr txBox="1"/>
            <p:nvPr/>
          </p:nvSpPr>
          <p:spPr>
            <a:xfrm>
              <a:off x="1130575" y="1185225"/>
              <a:ext cx="2389500" cy="5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u="sng">
                  <a:latin typeface="Nunito"/>
                  <a:ea typeface="Nunito"/>
                  <a:cs typeface="Nunito"/>
                  <a:sym typeface="Nunito"/>
                </a:rPr>
                <a:t>Géolocalisation:</a:t>
              </a:r>
              <a:endParaRPr u="sng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24" name="Google Shape;424;p24"/>
          <p:cNvSpPr txBox="1"/>
          <p:nvPr/>
        </p:nvSpPr>
        <p:spPr>
          <a:xfrm>
            <a:off x="1047325" y="4043975"/>
            <a:ext cx="71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permettrait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d’affiner le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calcul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l'éco-score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(distance de transport)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permettrait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d’affiner les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recommandations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6380025" y="1674083"/>
            <a:ext cx="2528360" cy="2029673"/>
            <a:chOff x="6102900" y="2680136"/>
            <a:chExt cx="2350650" cy="2215075"/>
          </a:xfrm>
        </p:grpSpPr>
        <p:pic>
          <p:nvPicPr>
            <p:cNvPr id="426" name="Google Shape;42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02900" y="3384575"/>
              <a:ext cx="2350649" cy="151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2900" y="2680136"/>
              <a:ext cx="2350650" cy="78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24"/>
          <p:cNvSpPr/>
          <p:nvPr/>
        </p:nvSpPr>
        <p:spPr>
          <a:xfrm>
            <a:off x="6072500" y="2879600"/>
            <a:ext cx="488700" cy="29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"/>
          <p:cNvSpPr txBox="1"/>
          <p:nvPr/>
        </p:nvSpPr>
        <p:spPr>
          <a:xfrm>
            <a:off x="1054350" y="465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+"/>
            </a:pPr>
            <a:r>
              <a:rPr lang="fr" u="sng">
                <a:latin typeface="Nunito"/>
                <a:ea typeface="Nunito"/>
                <a:cs typeface="Nunito"/>
                <a:sym typeface="Nunito"/>
              </a:rPr>
              <a:t>Prix (pour 100g)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/>
          <p:nvPr>
            <p:ph idx="1" type="subTitle"/>
          </p:nvPr>
        </p:nvSpPr>
        <p:spPr>
          <a:xfrm>
            <a:off x="595250" y="594125"/>
            <a:ext cx="45876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Roboto"/>
                <a:ea typeface="Roboto"/>
                <a:cs typeface="Roboto"/>
                <a:sym typeface="Roboto"/>
              </a:rPr>
              <a:t>Data &amp; Analytics Project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Roboto"/>
                <a:ea typeface="Roboto"/>
                <a:cs typeface="Roboto"/>
                <a:sym typeface="Roboto"/>
              </a:rPr>
              <a:t>Eric Blanvillain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893650" y="2717950"/>
            <a:ext cx="7664700" cy="230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Les points à aborder :</a:t>
            </a:r>
            <a:endParaRPr u="sng"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Présentation de la donnée de Santé Publique France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Comment traiter la donnée (cleaning/feature engineering) -&gt; création du dataset de test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Présentation des indicateurs clefs (</a:t>
            </a: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nutri-score et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éco-score)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Présentation de mon mon application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Etude du modèle de prédiction “potentiel” pour évaluer l'éco-score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Pour aller plus loin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893650" y="1410300"/>
            <a:ext cx="477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 rôle :</a:t>
            </a:r>
            <a:endParaRPr sz="1200" u="sng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L'agence "</a:t>
            </a:r>
            <a:r>
              <a:rPr lang="fr" sz="1200" u="sng">
                <a:solidFill>
                  <a:srgbClr val="7451E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Santé publique France</a:t>
            </a: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 a lancé un appel à projets pour trouver des idées innovantes d’applications en lien avec l'alimentation. Je souhaite y participer et proposer une idée d’application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388" y="1333500"/>
            <a:ext cx="29432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602578"/>
            <a:ext cx="70305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la donnée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992550" y="1373850"/>
            <a:ext cx="7653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Présentation par Santé publique France :</a:t>
            </a:r>
            <a:endParaRPr sz="1200" u="sng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Food Facts est une base de données sur les produits alimentaires, </a:t>
            </a:r>
            <a:r>
              <a:rPr lang="f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faite par tout le monde, pour tout le monde.</a:t>
            </a: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Elle permet de faire des choix plus informés, et comme les données sont ouvertes (open data), tout le monde peut les utiliser pour tout usage.”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992550" y="2379225"/>
            <a:ext cx="554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Liste des variables* :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# general information 	-&gt; 10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# tags 			-&gt; 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# ingredients 		-&gt; 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# misc. data 			-&gt; 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# nutrition facts 		-&gt; 89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2 indicateurs clefs :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eco-score (carbon footprint)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nutrition-score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5397600" y="4727100"/>
            <a:ext cx="36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fr" sz="10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fr" sz="1000">
                <a:latin typeface="Roboto"/>
                <a:ea typeface="Roboto"/>
                <a:cs typeface="Roboto"/>
                <a:sym typeface="Roboto"/>
              </a:rPr>
              <a:t>https://world.openfoodfacts.org/data/data-fields.txt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63" y="2571750"/>
            <a:ext cx="29432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3536300" y="3194325"/>
            <a:ext cx="7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142</a:t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1068750" y="4411125"/>
            <a:ext cx="2355300" cy="554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nombre de produits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: 290517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nombre de catégories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63359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3606050" y="4642000"/>
            <a:ext cx="20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-&gt; 4GB de donnée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652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Nettoyage de la </a:t>
            </a:r>
            <a:r>
              <a:rPr lang="fr"/>
              <a:t>donnée</a:t>
            </a:r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>
            <a:off x="228513" y="1349985"/>
            <a:ext cx="3940246" cy="1495760"/>
            <a:chOff x="304788" y="1197666"/>
            <a:chExt cx="4540500" cy="119996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04800" y="1470550"/>
              <a:ext cx="4419710" cy="927084"/>
              <a:chOff x="152400" y="1318150"/>
              <a:chExt cx="4419710" cy="927084"/>
            </a:xfrm>
          </p:grpSpPr>
          <p:pic>
            <p:nvPicPr>
              <p:cNvPr id="306" name="Google Shape;306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2400" y="1318150"/>
                <a:ext cx="4419600" cy="9270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7" name="Google Shape;307;p16"/>
              <p:cNvSpPr txBox="1"/>
              <p:nvPr/>
            </p:nvSpPr>
            <p:spPr>
              <a:xfrm>
                <a:off x="1533710" y="1324660"/>
                <a:ext cx="3038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données</a:t>
                </a: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manquantes </a:t>
                </a: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73.91%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latin typeface="Roboto"/>
                    <a:ea typeface="Roboto"/>
                    <a:cs typeface="Roboto"/>
                    <a:sym typeface="Roboto"/>
                  </a:rPr>
                  <a:t>données disponibles : 26.08%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 txBox="1"/>
            <p:nvPr/>
          </p:nvSpPr>
          <p:spPr>
            <a:xfrm>
              <a:off x="304788" y="1197666"/>
              <a:ext cx="45405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1 - Evaluation des 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donnée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 manquantes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228577" y="2907073"/>
            <a:ext cx="4514700" cy="878100"/>
            <a:chOff x="321900" y="2464875"/>
            <a:chExt cx="4514700" cy="878100"/>
          </a:xfrm>
        </p:grpSpPr>
        <p:sp>
          <p:nvSpPr>
            <p:cNvPr id="310" name="Google Shape;310;p16"/>
            <p:cNvSpPr txBox="1"/>
            <p:nvPr/>
          </p:nvSpPr>
          <p:spPr>
            <a:xfrm>
              <a:off x="321900" y="2788875"/>
              <a:ext cx="4250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nombre de features catégoriques : 39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nombre de features numériques : 16</a:t>
              </a:r>
              <a:endParaRPr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11" name="Google Shape;311;p16"/>
            <p:cNvSpPr txBox="1"/>
            <p:nvPr/>
          </p:nvSpPr>
          <p:spPr>
            <a:xfrm>
              <a:off x="321900" y="2464875"/>
              <a:ext cx="45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3 - Evaluation des 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 restantes 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16"/>
          <p:cNvGrpSpPr/>
          <p:nvPr/>
        </p:nvGrpSpPr>
        <p:grpSpPr>
          <a:xfrm>
            <a:off x="4127875" y="1186625"/>
            <a:ext cx="4639450" cy="2874025"/>
            <a:chOff x="4127875" y="1186625"/>
            <a:chExt cx="4639450" cy="2874025"/>
          </a:xfrm>
        </p:grpSpPr>
        <p:sp>
          <p:nvSpPr>
            <p:cNvPr id="313" name="Google Shape;313;p16"/>
            <p:cNvSpPr txBox="1"/>
            <p:nvPr/>
          </p:nvSpPr>
          <p:spPr>
            <a:xfrm>
              <a:off x="5003125" y="1186625"/>
              <a:ext cx="363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2 - Suppression des 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colonnes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 vides (+70%)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4" name="Google Shape;31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7875" y="1502450"/>
              <a:ext cx="4639450" cy="25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16"/>
            <p:cNvSpPr txBox="1"/>
            <p:nvPr/>
          </p:nvSpPr>
          <p:spPr>
            <a:xfrm>
              <a:off x="6729550" y="3521000"/>
              <a:ext cx="202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nombre de ligne : 475768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nombre de colonnes : 55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6" name="Google Shape;316;p16"/>
          <p:cNvSpPr txBox="1"/>
          <p:nvPr/>
        </p:nvSpPr>
        <p:spPr>
          <a:xfrm>
            <a:off x="1669375" y="42862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7" name="Google Shape;317;p16"/>
          <p:cNvGrpSpPr/>
          <p:nvPr/>
        </p:nvGrpSpPr>
        <p:grpSpPr>
          <a:xfrm>
            <a:off x="228583" y="3846500"/>
            <a:ext cx="7491366" cy="878100"/>
            <a:chOff x="228575" y="3846500"/>
            <a:chExt cx="6354000" cy="878100"/>
          </a:xfrm>
        </p:grpSpPr>
        <p:sp>
          <p:nvSpPr>
            <p:cNvPr id="318" name="Google Shape;318;p16"/>
            <p:cNvSpPr txBox="1"/>
            <p:nvPr/>
          </p:nvSpPr>
          <p:spPr>
            <a:xfrm>
              <a:off x="228575" y="4170500"/>
              <a:ext cx="6354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features catég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oriques 	-&gt;  	'No information available'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features numériques 	-&gt;  	moyenne par catégories (ou moyenne globale le cas échéant)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16"/>
            <p:cNvSpPr txBox="1"/>
            <p:nvPr/>
          </p:nvSpPr>
          <p:spPr>
            <a:xfrm>
              <a:off x="228577" y="3846500"/>
              <a:ext cx="45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 - Remplir les 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r>
                <a:rPr b="1" lang="fr">
                  <a:latin typeface="Roboto"/>
                  <a:ea typeface="Roboto"/>
                  <a:cs typeface="Roboto"/>
                  <a:sym typeface="Roboto"/>
                </a:rPr>
                <a:t> manquantes restantes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" name="Google Shape;320;p16"/>
          <p:cNvGrpSpPr/>
          <p:nvPr/>
        </p:nvGrpSpPr>
        <p:grpSpPr>
          <a:xfrm>
            <a:off x="845775" y="4752625"/>
            <a:ext cx="3125301" cy="369300"/>
            <a:chOff x="758962" y="4676425"/>
            <a:chExt cx="3230953" cy="369300"/>
          </a:xfrm>
        </p:grpSpPr>
        <p:cxnSp>
          <p:nvCxnSpPr>
            <p:cNvPr id="321" name="Google Shape;321;p16"/>
            <p:cNvCxnSpPr/>
            <p:nvPr/>
          </p:nvCxnSpPr>
          <p:spPr>
            <a:xfrm>
              <a:off x="758962" y="4850950"/>
              <a:ext cx="5433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" name="Google Shape;322;p16"/>
            <p:cNvSpPr txBox="1"/>
            <p:nvPr/>
          </p:nvSpPr>
          <p:spPr>
            <a:xfrm>
              <a:off x="1332515" y="4676425"/>
              <a:ext cx="265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Création du Dataset de test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Dataset de test</a:t>
            </a:r>
            <a:endParaRPr/>
          </a:p>
        </p:txBody>
      </p:sp>
      <p:pic>
        <p:nvPicPr>
          <p:cNvPr id="328" name="Google Shape;328;p17"/>
          <p:cNvPicPr preferRelativeResize="0"/>
          <p:nvPr/>
        </p:nvPicPr>
        <p:blipFill rotWithShape="1">
          <a:blip r:embed="rId3">
            <a:alphaModFix/>
          </a:blip>
          <a:srcRect b="0" l="0" r="2591" t="0"/>
          <a:stretch/>
        </p:blipFill>
        <p:spPr>
          <a:xfrm>
            <a:off x="152400" y="1208725"/>
            <a:ext cx="8907376" cy="27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7"/>
          <p:cNvSpPr/>
          <p:nvPr/>
        </p:nvSpPr>
        <p:spPr>
          <a:xfrm>
            <a:off x="3514075" y="2097475"/>
            <a:ext cx="666300" cy="99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8062400" y="1597875"/>
            <a:ext cx="408600" cy="47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 txBox="1"/>
          <p:nvPr/>
        </p:nvSpPr>
        <p:spPr>
          <a:xfrm>
            <a:off x="5693950" y="2033075"/>
            <a:ext cx="3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oboto"/>
                <a:ea typeface="Roboto"/>
                <a:cs typeface="Roboto"/>
                <a:sym typeface="Roboto"/>
              </a:rPr>
              <a:t>‘main_categories reduced’ -&gt; preproc_shape = (327560, 3560)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7"/>
          <p:cNvSpPr txBox="1"/>
          <p:nvPr/>
        </p:nvSpPr>
        <p:spPr>
          <a:xfrm>
            <a:off x="5623600" y="3218550"/>
            <a:ext cx="2904900" cy="11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Et maintenant 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-&gt; Etude de la donnée/indicateurs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-&gt; Présentation de l’application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-&gt; Modélisation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que le nutri-score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8"/>
          <p:cNvSpPr txBox="1"/>
          <p:nvPr>
            <p:ph idx="1" type="body"/>
          </p:nvPr>
        </p:nvSpPr>
        <p:spPr>
          <a:xfrm>
            <a:off x="1303800" y="1304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Définition par Santé publique France 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“Le Nutri-Score est un logo qui indique la qualité nutritionnelle des aliments avec des notes allant de A à E. Avec le Nutri-Score, les produits peuvent être facilement et rapidement comparés.”</a:t>
            </a:r>
            <a:endParaRPr/>
          </a:p>
        </p:txBody>
      </p:sp>
      <p:pic>
        <p:nvPicPr>
          <p:cNvPr id="339" name="Google Shape;3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5" y="2250750"/>
            <a:ext cx="4362274" cy="265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75" y="2615273"/>
            <a:ext cx="3108150" cy="20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5921550" y="2342150"/>
            <a:ext cx="252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Dans notre dataset :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 txBox="1"/>
          <p:nvPr>
            <p:ph type="title"/>
          </p:nvPr>
        </p:nvSpPr>
        <p:spPr>
          <a:xfrm>
            <a:off x="1344525" y="647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que l'éco-score ?</a:t>
            </a:r>
            <a:endParaRPr/>
          </a:p>
        </p:txBody>
      </p:sp>
      <p:sp>
        <p:nvSpPr>
          <p:cNvPr id="347" name="Google Shape;347;p19"/>
          <p:cNvSpPr txBox="1"/>
          <p:nvPr/>
        </p:nvSpPr>
        <p:spPr>
          <a:xfrm>
            <a:off x="1344525" y="1383150"/>
            <a:ext cx="70305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Définition par Santé publique France 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“L’Eco-Score est conçu sur un modèle similaire au Nutri-Score : c’est une note de A à E qui synthétise 15 impacts environnementaux. La note Eco-Score est matérialisée par un logo de couleur en forme de feuille avec une lettre de A (très faible impact) à E (impact très important).”</a:t>
            </a:r>
            <a:endParaRPr/>
          </a:p>
        </p:txBody>
      </p:sp>
      <p:grpSp>
        <p:nvGrpSpPr>
          <p:cNvPr id="348" name="Google Shape;348;p19"/>
          <p:cNvGrpSpPr/>
          <p:nvPr/>
        </p:nvGrpSpPr>
        <p:grpSpPr>
          <a:xfrm>
            <a:off x="460150" y="2386989"/>
            <a:ext cx="8549150" cy="2312349"/>
            <a:chOff x="460150" y="2463189"/>
            <a:chExt cx="8549150" cy="2312349"/>
          </a:xfrm>
        </p:grpSpPr>
        <p:pic>
          <p:nvPicPr>
            <p:cNvPr id="349" name="Google Shape;34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200" y="2894163"/>
              <a:ext cx="2847100" cy="1881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9"/>
            <p:cNvPicPr preferRelativeResize="0"/>
            <p:nvPr/>
          </p:nvPicPr>
          <p:blipFill rotWithShape="1">
            <a:blip r:embed="rId4">
              <a:alphaModFix/>
            </a:blip>
            <a:srcRect b="0" l="0" r="0" t="58355"/>
            <a:stretch/>
          </p:blipFill>
          <p:spPr>
            <a:xfrm>
              <a:off x="3311175" y="3104339"/>
              <a:ext cx="2445450" cy="159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19"/>
            <p:cNvPicPr preferRelativeResize="0"/>
            <p:nvPr/>
          </p:nvPicPr>
          <p:blipFill rotWithShape="1">
            <a:blip r:embed="rId4">
              <a:alphaModFix/>
            </a:blip>
            <a:srcRect b="41619" l="0" r="0" t="0"/>
            <a:stretch/>
          </p:blipFill>
          <p:spPr>
            <a:xfrm>
              <a:off x="460150" y="2463189"/>
              <a:ext cx="2445450" cy="2236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9"/>
            <p:cNvSpPr/>
            <p:nvPr/>
          </p:nvSpPr>
          <p:spPr>
            <a:xfrm>
              <a:off x="3325725" y="4394525"/>
              <a:ext cx="1170000" cy="304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19"/>
          <p:cNvSpPr txBox="1"/>
          <p:nvPr/>
        </p:nvSpPr>
        <p:spPr>
          <a:xfrm>
            <a:off x="6464975" y="2521625"/>
            <a:ext cx="252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Dans notre dataset :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>
            <p:ph type="title"/>
          </p:nvPr>
        </p:nvSpPr>
        <p:spPr>
          <a:xfrm>
            <a:off x="1303800" y="598575"/>
            <a:ext cx="784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2 indicateurs dans notre dataset</a:t>
            </a:r>
            <a:endParaRPr/>
          </a:p>
        </p:txBody>
      </p:sp>
      <p:grpSp>
        <p:nvGrpSpPr>
          <p:cNvPr id="359" name="Google Shape;359;p20"/>
          <p:cNvGrpSpPr/>
          <p:nvPr/>
        </p:nvGrpSpPr>
        <p:grpSpPr>
          <a:xfrm>
            <a:off x="859150" y="1385650"/>
            <a:ext cx="7914350" cy="372300"/>
            <a:chOff x="859150" y="1461850"/>
            <a:chExt cx="7914350" cy="372300"/>
          </a:xfrm>
        </p:grpSpPr>
        <p:sp>
          <p:nvSpPr>
            <p:cNvPr id="360" name="Google Shape;360;p20"/>
            <p:cNvSpPr txBox="1"/>
            <p:nvPr/>
          </p:nvSpPr>
          <p:spPr>
            <a:xfrm>
              <a:off x="5214600" y="1461850"/>
              <a:ext cx="355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500"/>
                </a:spcAft>
                <a:buNone/>
              </a:pPr>
              <a:r>
                <a:rPr lang="fr" sz="1200" u="sng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Spearman's ρ </a:t>
              </a:r>
              <a:r>
                <a:rPr lang="fr" sz="1200" u="sng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correlation :</a:t>
              </a:r>
              <a:endParaRPr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0"/>
            <p:cNvSpPr txBox="1"/>
            <p:nvPr/>
          </p:nvSpPr>
          <p:spPr>
            <a:xfrm>
              <a:off x="859150" y="1464850"/>
              <a:ext cx="378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500"/>
                </a:spcAft>
                <a:buNone/>
              </a:pPr>
              <a:r>
                <a:rPr lang="fr" sz="1200" u="sng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Interactions entre le nutri-score et l'éco-score</a:t>
              </a:r>
              <a:r>
                <a:rPr lang="fr" sz="1200" u="sng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:</a:t>
              </a:r>
              <a:endParaRPr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p20"/>
          <p:cNvGrpSpPr/>
          <p:nvPr/>
        </p:nvGrpSpPr>
        <p:grpSpPr>
          <a:xfrm>
            <a:off x="4572000" y="1681025"/>
            <a:ext cx="4146650" cy="3287588"/>
            <a:chOff x="4572000" y="1681025"/>
            <a:chExt cx="4146650" cy="3287588"/>
          </a:xfrm>
        </p:grpSpPr>
        <p:grpSp>
          <p:nvGrpSpPr>
            <p:cNvPr id="363" name="Google Shape;363;p20"/>
            <p:cNvGrpSpPr/>
            <p:nvPr/>
          </p:nvGrpSpPr>
          <p:grpSpPr>
            <a:xfrm>
              <a:off x="4572000" y="1681025"/>
              <a:ext cx="4146650" cy="3287588"/>
              <a:chOff x="4572000" y="1681025"/>
              <a:chExt cx="4146650" cy="3287588"/>
            </a:xfrm>
          </p:grpSpPr>
          <p:pic>
            <p:nvPicPr>
              <p:cNvPr id="364" name="Google Shape;364;p20"/>
              <p:cNvPicPr preferRelativeResize="0"/>
              <p:nvPr/>
            </p:nvPicPr>
            <p:blipFill rotWithShape="1">
              <a:blip r:embed="rId3">
                <a:alphaModFix/>
              </a:blip>
              <a:srcRect b="22504" l="0" r="0" t="0"/>
              <a:stretch/>
            </p:blipFill>
            <p:spPr>
              <a:xfrm>
                <a:off x="4572000" y="1681025"/>
                <a:ext cx="4146650" cy="22144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20"/>
              <p:cNvPicPr preferRelativeResize="0"/>
              <p:nvPr/>
            </p:nvPicPr>
            <p:blipFill rotWithShape="1">
              <a:blip r:embed="rId3">
                <a:alphaModFix/>
              </a:blip>
              <a:srcRect b="20711" l="0" r="72281" t="5975"/>
              <a:stretch/>
            </p:blipFill>
            <p:spPr>
              <a:xfrm rot="-5400000">
                <a:off x="6135400" y="3346500"/>
                <a:ext cx="1149375" cy="20948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6" name="Google Shape;366;p20"/>
            <p:cNvSpPr/>
            <p:nvPr/>
          </p:nvSpPr>
          <p:spPr>
            <a:xfrm>
              <a:off x="5747650" y="1900875"/>
              <a:ext cx="1900800" cy="549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5400000">
              <a:off x="5061850" y="2586675"/>
              <a:ext cx="1900800" cy="549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8" name="Google Shape;3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57950"/>
            <a:ext cx="4267201" cy="287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mon application</a:t>
            </a:r>
            <a:endParaRPr/>
          </a:p>
        </p:txBody>
      </p:sp>
      <p:pic>
        <p:nvPicPr>
          <p:cNvPr id="374" name="Google Shape;3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50" y="1578900"/>
            <a:ext cx="1663425" cy="2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1"/>
          <p:cNvSpPr txBox="1"/>
          <p:nvPr/>
        </p:nvSpPr>
        <p:spPr>
          <a:xfrm>
            <a:off x="4624600" y="4803300"/>
            <a:ext cx="540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source : </a:t>
            </a:r>
            <a:r>
              <a:rPr lang="fr" sz="1000">
                <a:latin typeface="Roboto"/>
                <a:ea typeface="Roboto"/>
                <a:cs typeface="Roboto"/>
                <a:sym typeface="Roboto"/>
              </a:rPr>
              <a:t>https://fr.openfoodfacts.org/produit/3017620425035/nutella-ferrero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21"/>
          <p:cNvPicPr preferRelativeResize="0"/>
          <p:nvPr/>
        </p:nvPicPr>
        <p:blipFill rotWithShape="1">
          <a:blip r:embed="rId4">
            <a:alphaModFix/>
          </a:blip>
          <a:srcRect b="8" l="0" r="0" t="12333"/>
          <a:stretch/>
        </p:blipFill>
        <p:spPr>
          <a:xfrm>
            <a:off x="2535275" y="1597876"/>
            <a:ext cx="6456324" cy="1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1"/>
          <p:cNvSpPr txBox="1"/>
          <p:nvPr/>
        </p:nvSpPr>
        <p:spPr>
          <a:xfrm>
            <a:off x="2472025" y="3222075"/>
            <a:ext cx="61944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2 - </a:t>
            </a:r>
            <a:r>
              <a:rPr lang="fr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Recommandations</a:t>
            </a:r>
            <a:r>
              <a:rPr lang="fr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sz="15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-&gt; Ce produit est </a:t>
            </a:r>
            <a:r>
              <a:rPr lang="fr" sz="12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moins nutritif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la moyenne des produits de cette catégorie</a:t>
            </a:r>
            <a:endParaRPr sz="15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-&gt; Ce produit est </a:t>
            </a:r>
            <a:r>
              <a:rPr lang="fr" sz="12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moins </a:t>
            </a:r>
            <a:r>
              <a:rPr lang="fr" sz="12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écologique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la moyenne des produits de cette catégorie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-&gt; Cherchez un produit avec moins de </a:t>
            </a:r>
            <a:r>
              <a:rPr lang="fr" sz="12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matières</a:t>
            </a:r>
            <a:r>
              <a:rPr lang="fr" sz="12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grasses</a:t>
            </a:r>
            <a:endParaRPr sz="1200">
              <a:solidFill>
                <a:schemeClr val="dk2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-&gt; E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xemple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produit dans ce magasin :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pâte à tartiner Michel et Augustin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nutri-score C, eco-score B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1"/>
          <p:cNvSpPr txBox="1"/>
          <p:nvPr/>
        </p:nvSpPr>
        <p:spPr>
          <a:xfrm>
            <a:off x="2535275" y="1315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1 - Informations nutritionnelles</a:t>
            </a:r>
            <a:r>
              <a:rPr lang="fr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u="sng"/>
          </a:p>
        </p:txBody>
      </p:sp>
      <p:pic>
        <p:nvPicPr>
          <p:cNvPr id="379" name="Google Shape;3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75" y="4243175"/>
            <a:ext cx="1571650" cy="7456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0" name="Google Shape;380;p21"/>
          <p:cNvGrpSpPr/>
          <p:nvPr/>
        </p:nvGrpSpPr>
        <p:grpSpPr>
          <a:xfrm>
            <a:off x="5632283" y="4243175"/>
            <a:ext cx="3000101" cy="554100"/>
            <a:chOff x="5860700" y="4243175"/>
            <a:chExt cx="3256025" cy="554100"/>
          </a:xfrm>
        </p:grpSpPr>
        <p:cxnSp>
          <p:nvCxnSpPr>
            <p:cNvPr id="381" name="Google Shape;381;p21"/>
            <p:cNvCxnSpPr/>
            <p:nvPr/>
          </p:nvCxnSpPr>
          <p:spPr>
            <a:xfrm flipH="1" rot="10800000">
              <a:off x="5860700" y="4516850"/>
              <a:ext cx="5025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2" name="Google Shape;382;p21"/>
            <p:cNvSpPr txBox="1"/>
            <p:nvPr/>
          </p:nvSpPr>
          <p:spPr>
            <a:xfrm>
              <a:off x="6442825" y="4243175"/>
              <a:ext cx="2673900" cy="554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que faire si 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l'éco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-score est absent sur le produit ? (32% du dataset)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